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3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3.svg" ContentType="image/svg+xml"/>
  <Override PartName="/ppt/media/image34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68" r:id="rId5"/>
    <p:sldId id="260" r:id="rId6"/>
    <p:sldId id="258" r:id="rId7"/>
    <p:sldId id="259" r:id="rId8"/>
    <p:sldId id="261" r:id="rId9"/>
    <p:sldId id="262" r:id="rId10"/>
    <p:sldId id="269" r:id="rId11"/>
    <p:sldId id="266" r:id="rId12"/>
    <p:sldId id="265" r:id="rId13"/>
    <p:sldId id="264" r:id="rId14"/>
    <p:sldId id="263" r:id="rId15"/>
    <p:sldId id="270" r:id="rId16"/>
    <p:sldId id="267" r:id="rId17"/>
  </p:sldIdLst>
  <p:sldSz cx="18288000" cy="10287000"/>
  <p:notesSz cx="6858000" cy="9144000"/>
  <p:embeddedFontLst>
    <p:embeddedFont>
      <p:font typeface="Montserrat Ultra-Bold Italics" panose="00000900000000000000"/>
      <p:boldItalic r:id="rId22"/>
    </p:embeddedFont>
    <p:embeddedFont>
      <p:font typeface="Montserrat Italics" panose="00000500000000000000"/>
      <p:italic r:id="rId23"/>
    </p:embeddedFont>
    <p:embeddedFont>
      <p:font typeface="Montserrat" panose="00000500000000000000"/>
      <p:regular r:id="rId24"/>
    </p:embeddedFont>
    <p:embeddedFont>
      <p:font typeface="Montserrat Ultra-Bold" panose="00000900000000000000"/>
      <p:bold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0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70"/>
        <p:guide pos="28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32.jpe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3.svg"/><Relationship Id="rId3" Type="http://schemas.openxmlformats.org/officeDocument/2006/relationships/image" Target="../media/image22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8.jpe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image" Target="../media/image29.jpeg"/><Relationship Id="rId7" Type="http://schemas.openxmlformats.org/officeDocument/2006/relationships/image" Target="../media/image28.jpeg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S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0" y="0"/>
            <a:ext cx="14935200" cy="1028636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5798196" y="91358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702925" y="76118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TextBox 5"/>
          <p:cNvSpPr txBox="1"/>
          <p:nvPr/>
        </p:nvSpPr>
        <p:spPr>
          <a:xfrm>
            <a:off x="76200" y="7124700"/>
            <a:ext cx="19817715" cy="1710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40"/>
              </a:lnSpc>
            </a:pPr>
            <a:r>
              <a:rPr lang="en-MY" altLang="en-US" sz="8600" spc="-884">
                <a:solidFill>
                  <a:srgbClr val="FFFFFF"/>
                </a:solidFill>
                <a:latin typeface="Montserrat Ultra-Bold Italics" panose="00000900000000000000"/>
              </a:rPr>
              <a:t>INTERNSHIP TRAINING VISIT</a:t>
            </a:r>
            <a:endParaRPr lang="en-MY" altLang="en-US" sz="8600" spc="-884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" y="9486900"/>
            <a:ext cx="5975985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15"/>
              </a:lnSpc>
            </a:pPr>
            <a:r>
              <a:rPr lang="en-MY" altLang="en-US" sz="2870" spc="57">
                <a:solidFill>
                  <a:srgbClr val="FFFFFF"/>
                </a:solidFill>
                <a:latin typeface="Montserrat Italics" panose="00000500000000000000"/>
              </a:rPr>
              <a:t>Prepared By : ALVIN ANAK SAMAIL</a:t>
            </a:r>
            <a:endParaRPr lang="en-MY" altLang="en-US" sz="2870" spc="57">
              <a:solidFill>
                <a:srgbClr val="FFFFFF"/>
              </a:solidFill>
              <a:latin typeface="Montserrat Italics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2286294" y="9410756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6"/>
          <p:cNvGrpSpPr/>
          <p:nvPr/>
        </p:nvGrpSpPr>
        <p:grpSpPr>
          <a:xfrm>
            <a:off x="635" y="190500"/>
            <a:ext cx="7828280" cy="1055370"/>
            <a:chOff x="240" y="420"/>
            <a:chExt cx="18570" cy="2266"/>
          </a:xfrm>
        </p:grpSpPr>
        <p:pic>
          <p:nvPicPr>
            <p:cNvPr id="15" name="Picture 14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" y="1104"/>
              <a:ext cx="12905" cy="1462"/>
            </a:xfrm>
            <a:prstGeom prst="rect">
              <a:avLst/>
            </a:prstGeom>
          </p:spPr>
        </p:pic>
        <p:pic>
          <p:nvPicPr>
            <p:cNvPr id="16" name="Picture 15" descr="Identiti-Visual-UNIMA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40" y="420"/>
              <a:ext cx="4771" cy="2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7231243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00059" y="701299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86333" y="1171575"/>
            <a:ext cx="10673482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PROJECT </a:t>
            </a:r>
            <a:r>
              <a:rPr lang="en-MY" alt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TIMELINE</a:t>
            </a:r>
            <a:endParaRPr lang="en-MY" altLang="en-US" sz="6625" spc="-390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96607" y="9239250"/>
            <a:ext cx="8294787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263F6B"/>
                </a:solidFill>
                <a:latin typeface="Montserrat" panose="00000500000000000000"/>
              </a:rPr>
              <a:t>A chart shows the project schedule and deadlines</a:t>
            </a:r>
            <a:endParaRPr lang="en-US" sz="2500" spc="50">
              <a:solidFill>
                <a:srgbClr val="263F6B"/>
              </a:solidFill>
              <a:latin typeface="Montserrat" panose="00000500000000000000"/>
            </a:endParaRPr>
          </a:p>
        </p:txBody>
      </p:sp>
      <p:sp>
        <p:nvSpPr>
          <p:cNvPr id="8" name="AutoShape 8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9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 rot="0">
            <a:off x="7527747" y="-1825476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8002557" y="1028700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"/>
              <a:stretch>
                <a:fillRect l="-71569" r="-1205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370007"/>
            <a:ext cx="5943253" cy="132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</a:pPr>
            <a:r>
              <a:rPr lang="en-MY" altLang="en-US" sz="10540" spc="-622">
                <a:solidFill>
                  <a:srgbClr val="263F6B"/>
                </a:solidFill>
                <a:latin typeface="Montserrat Ultra-Bold Italics" panose="00000900000000000000"/>
              </a:rPr>
              <a:t>SWOT</a:t>
            </a:r>
            <a:endParaRPr lang="en-MY" altLang="en-US" sz="10540" spc="-622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476242" y="885242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10"/>
          <p:cNvGraphicFramePr/>
          <p:nvPr/>
        </p:nvGraphicFramePr>
        <p:xfrm>
          <a:off x="1219200" y="4076700"/>
          <a:ext cx="5726430" cy="507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215"/>
                <a:gridCol w="2863215"/>
              </a:tblGrid>
              <a:tr h="2535555">
                <a:tc>
                  <a:txBody>
                    <a:bodyPr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chemeClr val="bg1"/>
                          </a:solidFill>
                          <a:latin typeface="Montserrat" panose="00000500000000000000"/>
                          <a:sym typeface="+mn-ea"/>
                        </a:rPr>
                        <a:t>Strength :</a:t>
                      </a:r>
                      <a:endParaRPr lang="en-MY" altLang="en-US" sz="2400" spc="53">
                        <a:solidFill>
                          <a:schemeClr val="bg1"/>
                        </a:solidFill>
                        <a:latin typeface="Montserrat" panose="00000500000000000000"/>
                        <a:sym typeface="+mn-ea"/>
                      </a:endParaRP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chemeClr val="bg1"/>
                          </a:solidFill>
                          <a:latin typeface="Montserrat" panose="00000500000000000000"/>
                          <a:sym typeface="+mn-ea"/>
                        </a:rPr>
                        <a:t>Positive customer perceptions.</a:t>
                      </a:r>
                      <a:endParaRPr lang="en-MY" altLang="en-US" sz="2400" spc="53">
                        <a:solidFill>
                          <a:schemeClr val="bg1"/>
                        </a:solidFill>
                        <a:latin typeface="Montserrat" panose="00000500000000000000"/>
                        <a:sym typeface="+mn-ea"/>
                      </a:endParaRP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endParaRPr lang="en-MY" altLang="en-US" sz="2400" spc="53">
                        <a:solidFill>
                          <a:schemeClr val="bg1"/>
                        </a:solidFill>
                        <a:latin typeface="Montserrat" panose="0000050000000000000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chemeClr val="bg1"/>
                          </a:solidFill>
                          <a:latin typeface="Montserrat" panose="00000500000000000000"/>
                          <a:sym typeface="+mn-ea"/>
                        </a:rPr>
                        <a:t>Weaknesses:</a:t>
                      </a:r>
                      <a:endParaRPr lang="en-MY" altLang="en-US" sz="2400" spc="53">
                        <a:solidFill>
                          <a:schemeClr val="bg1"/>
                        </a:solidFill>
                        <a:latin typeface="Montserrat" panose="00000500000000000000"/>
                        <a:sym typeface="+mn-ea"/>
                      </a:endParaRP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chemeClr val="bg1"/>
                          </a:solidFill>
                          <a:latin typeface="Montserrat" panose="00000500000000000000"/>
                          <a:sym typeface="+mn-ea"/>
                        </a:rPr>
                        <a:t>Outdated technology infrastructure.</a:t>
                      </a:r>
                      <a:endParaRPr lang="en-MY" altLang="en-US" sz="2400" spc="53">
                        <a:solidFill>
                          <a:schemeClr val="bg1"/>
                        </a:solidFill>
                        <a:latin typeface="Montserrat" panose="00000500000000000000"/>
                        <a:sym typeface="+mn-ea"/>
                      </a:endParaRPr>
                    </a:p>
                  </a:txBody>
                  <a:tcPr/>
                </a:tc>
              </a:tr>
              <a:tr h="2535555">
                <a:tc>
                  <a:txBody>
                    <a:bodyPr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rgbClr val="263F6B"/>
                          </a:solidFill>
                          <a:latin typeface="Montserrat" panose="00000500000000000000"/>
                          <a:sym typeface="+mn-ea"/>
                        </a:rPr>
                        <a:t>Opportunities:</a:t>
                      </a:r>
                      <a:endParaRPr lang="en-MY" altLang="en-US" sz="2400" spc="53">
                        <a:solidFill>
                          <a:srgbClr val="263F6B"/>
                        </a:solidFill>
                        <a:latin typeface="Montserrat" panose="00000500000000000000"/>
                        <a:sym typeface="+mn-ea"/>
                      </a:endParaRP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rgbClr val="263F6B"/>
                          </a:solidFill>
                          <a:latin typeface="Montserrat" panose="00000500000000000000"/>
                          <a:sym typeface="+mn-ea"/>
                        </a:rPr>
                        <a:t>Emerging markets with potential growth.</a:t>
                      </a:r>
                      <a:endParaRPr lang="en-MY" altLang="en-US" sz="2400" spc="53">
                        <a:solidFill>
                          <a:srgbClr val="263F6B"/>
                        </a:solidFill>
                        <a:latin typeface="Montserrat" panose="0000050000000000000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rgbClr val="263F6B"/>
                          </a:solidFill>
                          <a:latin typeface="Montserrat" panose="00000500000000000000"/>
                          <a:sym typeface="+mn-ea"/>
                        </a:rPr>
                        <a:t>Threats:</a:t>
                      </a:r>
                      <a:endParaRPr lang="en-MY" altLang="en-US" sz="2400" spc="53">
                        <a:solidFill>
                          <a:srgbClr val="263F6B"/>
                        </a:solidFill>
                        <a:latin typeface="Montserrat" panose="00000500000000000000"/>
                        <a:sym typeface="+mn-ea"/>
                      </a:endParaRPr>
                    </a:p>
                    <a:p>
                      <a:pPr indent="0">
                        <a:lnSpc>
                          <a:spcPts val="3495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MY" altLang="en-US" sz="2400" spc="53">
                          <a:solidFill>
                            <a:srgbClr val="263F6B"/>
                          </a:solidFill>
                          <a:latin typeface="Montserrat" panose="00000500000000000000"/>
                          <a:sym typeface="+mn-ea"/>
                        </a:rPr>
                        <a:t>Aggressive competition from other companies.</a:t>
                      </a:r>
                      <a:endParaRPr lang="en-MY" altLang="en-US" sz="2400" spc="53">
                        <a:solidFill>
                          <a:srgbClr val="263F6B"/>
                        </a:solidFill>
                        <a:latin typeface="Montserrat" panose="0000050000000000000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615315"/>
            <a:ext cx="16230600" cy="9459595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 rot="0">
            <a:off x="-330479" y="-247859"/>
            <a:ext cx="8456256" cy="10782718"/>
            <a:chOff x="0" y="0"/>
            <a:chExt cx="11275007" cy="1437695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20538" r="27178"/>
            <a:stretch>
              <a:fillRect/>
            </a:stretch>
          </p:blipFill>
          <p:spPr>
            <a:xfrm>
              <a:off x="0" y="0"/>
              <a:ext cx="11275007" cy="1437695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773160" y="1473200"/>
            <a:ext cx="7473950" cy="76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960"/>
              </a:lnSpc>
            </a:pPr>
            <a:r>
              <a:rPr lang="en-MY" altLang="en-US" sz="6080" spc="-358">
                <a:solidFill>
                  <a:srgbClr val="FFFFFF"/>
                </a:solidFill>
                <a:latin typeface="Montserrat Ultra-Bold Italics" panose="00000900000000000000"/>
              </a:rPr>
              <a:t>RECOMENDATIONS</a:t>
            </a:r>
            <a:endParaRPr lang="en-MY" altLang="en-US" sz="6080" spc="-358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73160" y="2552700"/>
            <a:ext cx="7009130" cy="447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90" spc="53">
                <a:solidFill>
                  <a:srgbClr val="FFFFFF"/>
                </a:solidFill>
                <a:latin typeface="Montserrat Ultra-Bold" panose="00000900000000000000"/>
              </a:rPr>
              <a:t>Data Backup and Recovery</a:t>
            </a:r>
            <a:endParaRPr lang="en-US" sz="2690" spc="53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20265" y="3238745"/>
            <a:ext cx="5015718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Regularly back up </a:t>
            </a:r>
            <a:r>
              <a:rPr lang="en-MY" altLang="en-US" sz="2500" spc="49">
                <a:solidFill>
                  <a:srgbClr val="FFFFFF"/>
                </a:solidFill>
                <a:latin typeface="Montserrat" panose="00000500000000000000"/>
              </a:rPr>
              <a:t>the </a:t>
            </a: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database to prevent data loss in case of failures.</a:t>
            </a:r>
            <a:endParaRPr lang="en-US" sz="2500" spc="49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8"/>
          <p:cNvSpPr txBox="1"/>
          <p:nvPr/>
        </p:nvSpPr>
        <p:spPr>
          <a:xfrm>
            <a:off x="8531860" y="4762500"/>
            <a:ext cx="7009130" cy="447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457200" indent="-457200" algn="just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>
                <a:solidFill>
                  <a:srgbClr val="FFFFFF"/>
                </a:solidFill>
                <a:latin typeface="Montserrat Ultra-Bold" panose="00000900000000000000"/>
              </a:rPr>
              <a:t>Regular Maintenance</a:t>
            </a:r>
            <a:endParaRPr lang="en-MY" altLang="en-US" sz="2690" spc="53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9220265" y="5448545"/>
            <a:ext cx="5015718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3500"/>
              </a:lnSpc>
            </a:pP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Regularly back up </a:t>
            </a:r>
            <a:r>
              <a:rPr lang="en-MY" altLang="en-US" sz="2500" spc="49">
                <a:solidFill>
                  <a:srgbClr val="FFFFFF"/>
                </a:solidFill>
                <a:latin typeface="Montserrat" panose="00000500000000000000"/>
              </a:rPr>
              <a:t>the </a:t>
            </a: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database to prevent data loss in case of failures.</a:t>
            </a:r>
            <a:endParaRPr lang="en-US" sz="2500" spc="49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531860" y="7032625"/>
            <a:ext cx="7009130" cy="447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457200" indent="-457200" algn="just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>
                <a:solidFill>
                  <a:srgbClr val="FFFFFF"/>
                </a:solidFill>
                <a:latin typeface="Montserrat Ultra-Bold" panose="00000900000000000000"/>
              </a:rPr>
              <a:t>Data Modelling</a:t>
            </a:r>
            <a:endParaRPr lang="en-MY" altLang="en-US" sz="2690" spc="53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9144065" y="7658345"/>
            <a:ext cx="5015718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3500"/>
              </a:lnSpc>
            </a:pP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Normalize the database to reduce redundancy and improve data integrity.</a:t>
            </a:r>
            <a:endParaRPr lang="en-US" sz="2500" spc="49">
              <a:solidFill>
                <a:srgbClr val="FFFFFF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2209923" y="3486809"/>
            <a:ext cx="5153535" cy="448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>
                <a:solidFill>
                  <a:srgbClr val="263F6B"/>
                </a:solidFill>
                <a:latin typeface="Montserrat" panose="00000500000000000000"/>
              </a:rPr>
              <a:t>Provide the Internet connection which is directly to the PC for reseach and reference.</a:t>
            </a:r>
            <a:endParaRPr lang="en-MY" altLang="en-US" sz="2690" spc="53">
              <a:solidFill>
                <a:srgbClr val="263F6B"/>
              </a:solidFill>
              <a:latin typeface="Montserrat" panose="00000500000000000000"/>
            </a:endParaRPr>
          </a:p>
          <a:p>
            <a:pPr marL="457200" indent="-457200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>
                <a:solidFill>
                  <a:srgbClr val="263F6B"/>
                </a:solidFill>
                <a:latin typeface="Montserrat" panose="00000500000000000000"/>
              </a:rPr>
              <a:t>Provide annual leave for the intern student as the employee level.</a:t>
            </a:r>
            <a:endParaRPr lang="en-MY" altLang="en-US" sz="2690" spc="53">
              <a:solidFill>
                <a:srgbClr val="263F6B"/>
              </a:solidFill>
              <a:latin typeface="Montserrat" panose="00000500000000000000"/>
            </a:endParaRPr>
          </a:p>
          <a:p>
            <a:pPr marL="457200" indent="-457200">
              <a:lnSpc>
                <a:spcPts val="3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MY" altLang="en-US" sz="2690" spc="53">
                <a:solidFill>
                  <a:srgbClr val="263F6B"/>
                </a:solidFill>
                <a:latin typeface="Montserrat" panose="00000500000000000000"/>
              </a:rPr>
              <a:t>Use smart technologies to monitor data like Internet of Things (IoT) devices.</a:t>
            </a:r>
            <a:endParaRPr lang="en-MY" altLang="en-US" sz="2690" spc="53">
              <a:solidFill>
                <a:srgbClr val="263F6B"/>
              </a:solidFill>
              <a:latin typeface="Montserrat" panose="00000500000000000000"/>
            </a:endParaRPr>
          </a:p>
        </p:txBody>
      </p:sp>
      <p:sp>
        <p:nvSpPr>
          <p:cNvPr id="6" name="AutoShape 6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AutoShape 7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8" name="Freeform 8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1827653" y="2945296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7"/>
          <p:cNvSpPr txBox="1"/>
          <p:nvPr/>
        </p:nvSpPr>
        <p:spPr>
          <a:xfrm>
            <a:off x="2133600" y="1562100"/>
            <a:ext cx="9850120" cy="763905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p>
            <a:pPr algn="just">
              <a:lnSpc>
                <a:spcPts val="5960"/>
              </a:lnSpc>
            </a:pPr>
            <a:r>
              <a:rPr lang="en-MY" altLang="en-US" sz="6080" spc="-358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Ultra-Bold Italics" panose="00000900000000000000"/>
              </a:rPr>
              <a:t>RECOMENDATIONS (CON)</a:t>
            </a:r>
            <a:endParaRPr lang="en-MY" altLang="en-US" sz="6080" spc="-358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 Ultra-Bold Italics" panose="00000900000000000000"/>
            </a:endParaRPr>
          </a:p>
        </p:txBody>
      </p:sp>
      <p:pic>
        <p:nvPicPr>
          <p:cNvPr id="13" name="Picture 1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330700"/>
            <a:ext cx="97536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Freeform 3"/>
          <p:cNvSpPr/>
          <p:nvPr/>
        </p:nvSpPr>
        <p:spPr>
          <a:xfrm>
            <a:off x="17231243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4"/>
          <p:cNvSpPr/>
          <p:nvPr/>
        </p:nvSpPr>
        <p:spPr>
          <a:xfrm>
            <a:off x="-1500059" y="701299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3786333" y="1171575"/>
            <a:ext cx="10673482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6490"/>
              </a:lnSpc>
            </a:pPr>
            <a:r>
              <a:rPr lang="en-MY" sz="6625" spc="-390">
                <a:solidFill>
                  <a:srgbClr val="263F6B"/>
                </a:solidFill>
                <a:latin typeface="Montserrat Ultra-Bold Italics" panose="00000900000000000000"/>
              </a:rPr>
              <a:t>CONCLUSION</a:t>
            </a:r>
            <a:endParaRPr lang="en-MY" sz="6625" spc="-390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8" name="AutoShape 8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9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11" name="TextBox 11"/>
          <p:cNvSpPr txBox="1"/>
          <p:nvPr/>
        </p:nvSpPr>
        <p:spPr>
          <a:xfrm>
            <a:off x="4343400" y="2324100"/>
            <a:ext cx="9069705" cy="448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7200">
              <a:lnSpc>
                <a:spcPts val="3500"/>
              </a:lnSpc>
            </a:pPr>
            <a:r>
              <a:rPr lang="en-US" sz="2500">
                <a:solidFill>
                  <a:schemeClr val="accent1"/>
                </a:solidFill>
                <a:sym typeface="+mn-ea"/>
              </a:rPr>
              <a:t>In conclusion,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after 5 month of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 internship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 at Taiyo Yuden (Sarawak) Sdn Bhd (MSTY) 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as a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intern student has give me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 opportunity to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learn and show my skill in the company.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The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facility given by 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the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company to me is very meaningful and very comfort in term of CSR and also other realated things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.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After the end of the training will looking foward to expand my skill in the 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company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 and improve my certain skill.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A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t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the end 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leaving </a:t>
            </a:r>
            <a:r>
              <a:rPr lang="en-MY" altLang="en-US" sz="2500">
                <a:solidFill>
                  <a:schemeClr val="accent1"/>
                </a:solidFill>
                <a:sym typeface="+mn-ea"/>
              </a:rPr>
              <a:t>greatful thanks to my supervisor from Taiyo Yuden Miss Esther and also other supervisor that has guide me through the training</a:t>
            </a:r>
            <a:r>
              <a:rPr lang="en-US" sz="2500">
                <a:solidFill>
                  <a:schemeClr val="accent1"/>
                </a:solidFill>
                <a:sym typeface="+mn-ea"/>
              </a:rPr>
              <a:t>.</a:t>
            </a:r>
            <a:endParaRPr lang="en-US" sz="2500">
              <a:solidFill>
                <a:schemeClr val="accent1"/>
              </a:solidFill>
            </a:endParaRPr>
          </a:p>
          <a:p>
            <a:pPr>
              <a:lnSpc>
                <a:spcPts val="3500"/>
              </a:lnSpc>
            </a:pPr>
            <a:endParaRPr lang="en-US" sz="2500" spc="49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TextBox 12"/>
          <p:cNvSpPr txBox="1"/>
          <p:nvPr/>
        </p:nvSpPr>
        <p:spPr>
          <a:xfrm>
            <a:off x="1028700" y="2926758"/>
            <a:ext cx="772731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00"/>
              </a:lnSpc>
            </a:pPr>
            <a:r>
              <a:rPr lang="en-US" sz="16195" spc="-955">
                <a:solidFill>
                  <a:srgbClr val="FFFFFF"/>
                </a:solidFill>
                <a:latin typeface="Montserrat Ultra-Bold" panose="00000900000000000000"/>
              </a:rPr>
              <a:t>THANK YOU</a:t>
            </a:r>
            <a:endParaRPr lang="en-US" sz="16195" spc="-955">
              <a:solidFill>
                <a:srgbClr val="FFFFFF"/>
              </a:solidFill>
              <a:latin typeface="Montserrat Ultra-Bold" panose="0000090000000000000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565255" y="8614410"/>
            <a:ext cx="2948305" cy="1555750"/>
            <a:chOff x="17880" y="7740"/>
            <a:chExt cx="5760" cy="3000"/>
          </a:xfrm>
        </p:grpSpPr>
        <p:sp>
          <p:nvSpPr>
            <p:cNvPr id="20" name="Rectangles 19"/>
            <p:cNvSpPr/>
            <p:nvPr/>
          </p:nvSpPr>
          <p:spPr>
            <a:xfrm>
              <a:off x="17880" y="7740"/>
              <a:ext cx="5760" cy="300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18" name="Picture 17" descr="Identiti-Visual-UNIMA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0" y="8100"/>
              <a:ext cx="4771" cy="2266"/>
            </a:xfrm>
            <a:prstGeom prst="rect">
              <a:avLst/>
            </a:prstGeom>
          </p:spPr>
        </p:pic>
      </p:grpSp>
      <p:pic>
        <p:nvPicPr>
          <p:cNvPr id="19" name="Picture 18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9029700"/>
            <a:ext cx="6454775" cy="731520"/>
          </a:xfrm>
          <a:prstGeom prst="rect">
            <a:avLst/>
          </a:prstGeom>
        </p:spPr>
      </p:pic>
      <p:sp>
        <p:nvSpPr>
          <p:cNvPr id="24" name="TextBox 6"/>
          <p:cNvSpPr txBox="1"/>
          <p:nvPr/>
        </p:nvSpPr>
        <p:spPr>
          <a:xfrm>
            <a:off x="5486192" y="7625080"/>
            <a:ext cx="829478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MY" altLang="en-US" sz="2500" spc="50">
                <a:solidFill>
                  <a:schemeClr val="bg1"/>
                </a:solidFill>
                <a:latin typeface="Montserrat" panose="00000500000000000000"/>
              </a:rPr>
              <a:t>Special thanks to..</a:t>
            </a:r>
            <a:endParaRPr lang="en-MY" altLang="en-US" sz="2500" spc="50">
              <a:solidFill>
                <a:schemeClr val="bg1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 flipH="1">
            <a:off x="6305562" y="-995510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1">
              <a:alphaModFix amt="1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3009900"/>
            <a:ext cx="16230600" cy="7139305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 rot="0"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28801" r="-505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90600" y="913130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0"/>
              </a:lnSpc>
            </a:pPr>
            <a:r>
              <a:rPr lang="en-US" sz="8235" spc="-485">
                <a:solidFill>
                  <a:srgbClr val="263F6B"/>
                </a:solidFill>
                <a:latin typeface="Montserrat Ultra-Bold Italics" panose="00000900000000000000"/>
              </a:rPr>
              <a:t>TABLE OF CONTENTS</a:t>
            </a:r>
            <a:endParaRPr lang="en-US" sz="8235" spc="-485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7522" y="2933451"/>
            <a:ext cx="6123635" cy="721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Introduction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Aim &amp; Objectives of Industrial Training 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US" sz="2000" spc="49">
                <a:solidFill>
                  <a:srgbClr val="FFFFFF"/>
                </a:solidFill>
                <a:latin typeface="Montserrat" panose="00000500000000000000"/>
              </a:rPr>
              <a:t>Company </a:t>
            </a: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Profile &amp; Background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Training Scopes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Work Experiences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Project Sketching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Project Timeline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SWOT Analysis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  <a:sym typeface="+mn-ea"/>
              </a:rPr>
              <a:t>Recommendation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  <a:p>
            <a:pPr marL="539750" lvl="1" indent="-269875">
              <a:lnSpc>
                <a:spcPts val="5625"/>
              </a:lnSpc>
              <a:buFont typeface="Arial" panose="020B0604020202020204"/>
              <a:buChar char="•"/>
            </a:pPr>
            <a:r>
              <a:rPr lang="en-MY" altLang="en-US" sz="2000" spc="49">
                <a:solidFill>
                  <a:srgbClr val="FFFFFF"/>
                </a:solidFill>
                <a:latin typeface="Montserrat" panose="00000500000000000000"/>
              </a:rPr>
              <a:t>Conclusion</a:t>
            </a:r>
            <a:endParaRPr lang="en-MY" altLang="en-US" sz="2000" spc="49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5" name="Group 5"/>
          <p:cNvGrpSpPr/>
          <p:nvPr/>
        </p:nvGrpSpPr>
        <p:grpSpPr>
          <a:xfrm rot="0">
            <a:off x="396240" y="3469640"/>
            <a:ext cx="17687290" cy="6544310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47754" y="5498465"/>
            <a:ext cx="3241123" cy="208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Hello everyone my name is Alvin anak Samail an Intern Student from Taiyo Yuden Sarawak </a:t>
            </a:r>
            <a:r>
              <a:rPr lang="en-US" sz="2500" spc="50">
                <a:solidFill>
                  <a:srgbClr val="FFFFFF"/>
                </a:solidFill>
                <a:latin typeface="Montserrat" panose="00000500000000000000"/>
              </a:rPr>
              <a:t>.</a:t>
            </a:r>
            <a:endParaRPr 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58000" y="5081905"/>
            <a:ext cx="4568825" cy="41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Position : INTERN STUDENT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81600" y="5981700"/>
            <a:ext cx="4816475" cy="375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To develop a mobile and web aplication.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Design and build a project of the system.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Maintenance and testing the system software.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Programming skill : C++, C, Python, PHP, HTML, Java, XML, Javascript. 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7393940" y="1108075"/>
            <a:ext cx="2924810" cy="2924810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263F6B"/>
          </a:solidFill>
        </p:spPr>
      </p:sp>
      <p:sp>
        <p:nvSpPr>
          <p:cNvPr id="28" name="TextBox 28"/>
          <p:cNvSpPr txBox="1"/>
          <p:nvPr/>
        </p:nvSpPr>
        <p:spPr>
          <a:xfrm>
            <a:off x="6857785" y="4073252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ALVIN ANAK SAMAIL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439615" y="6057627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Education History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410200" y="5524259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Skill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172200" y="266700"/>
            <a:ext cx="5946775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5760"/>
              </a:lnSpc>
            </a:pPr>
            <a:r>
              <a:rPr lang="en-MY" altLang="en-US" sz="5880" spc="-346">
                <a:solidFill>
                  <a:srgbClr val="263F6B"/>
                </a:solidFill>
                <a:latin typeface="Montserrat Ultra-Bold Italics" panose="00000900000000000000"/>
              </a:rPr>
              <a:t>INTRODUCTION</a:t>
            </a:r>
            <a:endParaRPr lang="en-MY" altLang="en-US" sz="5880" spc="-346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35" name="AutoShape 3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6" name="AutoShape 36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2" name="Group 41"/>
          <p:cNvGrpSpPr/>
          <p:nvPr/>
        </p:nvGrpSpPr>
        <p:grpSpPr>
          <a:xfrm>
            <a:off x="12115800" y="38100"/>
            <a:ext cx="2321560" cy="2125980"/>
            <a:chOff x="6960" y="1500"/>
            <a:chExt cx="3656" cy="3348"/>
          </a:xfrm>
        </p:grpSpPr>
        <p:pic>
          <p:nvPicPr>
            <p:cNvPr id="37" name="Picture 36" descr="UNIMAS-logo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60" y="1980"/>
              <a:ext cx="2472" cy="2472"/>
            </a:xfrm>
            <a:prstGeom prst="rect">
              <a:avLst/>
            </a:prstGeom>
          </p:spPr>
        </p:pic>
        <p:sp>
          <p:nvSpPr>
            <p:cNvPr id="41" name="Freeform 23"/>
            <p:cNvSpPr/>
            <p:nvPr/>
          </p:nvSpPr>
          <p:spPr>
            <a:xfrm>
              <a:off x="6960" y="1500"/>
              <a:ext cx="3656" cy="3349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43" name="AutoShape 32"/>
          <p:cNvSpPr/>
          <p:nvPr/>
        </p:nvSpPr>
        <p:spPr>
          <a:xfrm rot="-2655355">
            <a:off x="10255574" y="1897442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44" name="TextBox 12"/>
          <p:cNvSpPr txBox="1"/>
          <p:nvPr/>
        </p:nvSpPr>
        <p:spPr>
          <a:xfrm>
            <a:off x="4876800" y="4610100"/>
            <a:ext cx="8622030" cy="41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Title : UNDERGRADUATE SOFTWARE ENGINEER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45" name="TextBox 30"/>
          <p:cNvSpPr txBox="1"/>
          <p:nvPr/>
        </p:nvSpPr>
        <p:spPr>
          <a:xfrm>
            <a:off x="914400" y="4990859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Abut me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46" name="TextBox 14"/>
          <p:cNvSpPr txBox="1"/>
          <p:nvPr/>
        </p:nvSpPr>
        <p:spPr>
          <a:xfrm>
            <a:off x="10411460" y="6662420"/>
            <a:ext cx="3797300" cy="208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2018-2019 - Matriculation Programme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2019-Present - UNIMAS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47" name="TextBox 29"/>
          <p:cNvSpPr txBox="1"/>
          <p:nvPr/>
        </p:nvSpPr>
        <p:spPr>
          <a:xfrm>
            <a:off x="13868615" y="4990827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Work Experience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48" name="TextBox 14"/>
          <p:cNvSpPr txBox="1"/>
          <p:nvPr/>
        </p:nvSpPr>
        <p:spPr>
          <a:xfrm>
            <a:off x="14249400" y="5700395"/>
            <a:ext cx="3797300" cy="250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2023-Present - Data team management and system developer at Taiyo Yuden Sarawak Sdn Bhd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pic>
        <p:nvPicPr>
          <p:cNvPr id="49" name="Picture 48" descr="16909952748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95" y="1409700"/>
            <a:ext cx="2291080" cy="2291080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2400575"/>
            <a:ext cx="7713061" cy="174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0"/>
              </a:lnSpc>
            </a:pPr>
            <a:r>
              <a:rPr lang="en-MY" altLang="en-US" sz="6600" spc="-409">
                <a:solidFill>
                  <a:srgbClr val="263F6B"/>
                </a:solidFill>
                <a:latin typeface="Montserrat Ultra-Bold Italics" panose="00000900000000000000"/>
              </a:rPr>
              <a:t>AIM &amp; OBJECTIVES OF IT</a:t>
            </a:r>
            <a:endParaRPr lang="en-MY" altLang="en-US" sz="66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8624" y="1104974"/>
            <a:ext cx="9173641" cy="8667497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028700" y="1835789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496556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TextBox 9"/>
          <p:cNvSpPr txBox="1"/>
          <p:nvPr/>
        </p:nvSpPr>
        <p:spPr>
          <a:xfrm>
            <a:off x="1066800" y="4240255"/>
            <a:ext cx="7153592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3250"/>
              </a:lnSpc>
              <a:buFont typeface="Arial" panose="020B0604020202020204"/>
              <a:buChar char="•"/>
            </a:pPr>
            <a:r>
              <a:rPr lang="en-MY" altLang="en-US" sz="2500" spc="49">
                <a:solidFill>
                  <a:srgbClr val="000000"/>
                </a:solidFill>
                <a:latin typeface="Montserrat" panose="00000500000000000000"/>
              </a:rPr>
              <a:t>The Industrial Training is aiming for helping student to increase and overcome their self confident  on their abilties and skill in the working area.</a:t>
            </a:r>
            <a:endParaRPr lang="en-MY" altLang="en-US" sz="2500" spc="49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6800" y="6057625"/>
            <a:ext cx="6834278" cy="208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3250"/>
              </a:lnSpc>
              <a:buFont typeface="Arial" panose="020B0604020202020204"/>
              <a:buChar char="•"/>
            </a:pPr>
            <a:r>
              <a:rPr lang="en-MY" altLang="en-US" sz="2500" spc="49">
                <a:solidFill>
                  <a:srgbClr val="000000"/>
                </a:solidFill>
                <a:latin typeface="Montserrat" panose="00000500000000000000"/>
              </a:rPr>
              <a:t>The objective of industrial training is to give a cahange for student to recognize the real working environment and to increase  the ability of graduates to work.</a:t>
            </a:r>
            <a:endParaRPr lang="en-MY" altLang="en-US" sz="2500" spc="49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9677400" y="14859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MY" altLang="en-US">
                <a:solidFill>
                  <a:schemeClr val="tx1"/>
                </a:solidFill>
              </a:rPr>
              <a:t>Imrpove Understanding</a:t>
            </a:r>
            <a:endParaRPr lang="en-MY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14859000" y="14859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MY" altLang="en-US">
                <a:solidFill>
                  <a:schemeClr val="tx1"/>
                </a:solidFill>
              </a:rPr>
              <a:t>Improve Communication</a:t>
            </a:r>
            <a:endParaRPr lang="en-MY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8305800" y="59055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MY" altLang="en-US">
                <a:solidFill>
                  <a:schemeClr val="tx1"/>
                </a:solidFill>
              </a:rPr>
              <a:t>Improve Deceplines</a:t>
            </a:r>
            <a:endParaRPr lang="en-MY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12420600" y="8343900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MY" altLang="en-US">
                <a:solidFill>
                  <a:schemeClr val="tx1"/>
                </a:solidFill>
              </a:rPr>
              <a:t>Improve problem Solving</a:t>
            </a:r>
            <a:endParaRPr lang="en-MY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6154400" y="5907405"/>
            <a:ext cx="1834515" cy="1024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MY" altLang="en-US">
                <a:solidFill>
                  <a:schemeClr val="tx1"/>
                </a:solidFill>
              </a:rPr>
              <a:t>Improve Skill</a:t>
            </a:r>
            <a:endParaRPr lang="en-MY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 rot="0"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6830695" y="7132955"/>
            <a:ext cx="4626610" cy="2648585"/>
            <a:chOff x="0" y="0"/>
            <a:chExt cx="1687841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2579350" y="7132955"/>
            <a:ext cx="4626610" cy="2286635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176317" y="1373836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8235" spc="-485">
                <a:solidFill>
                  <a:srgbClr val="263F6B"/>
                </a:solidFill>
                <a:latin typeface="Montserrat Ultra-Bold Italics" panose="00000900000000000000"/>
              </a:rPr>
              <a:t>COMPANY PROFILE</a:t>
            </a:r>
            <a:endParaRPr lang="en-US" sz="8235" spc="-485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95601" y="4811936"/>
            <a:ext cx="11496797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 panose="00000500000000000000"/>
              </a:rPr>
              <a:t>Employee well-being</a:t>
            </a:r>
            <a:endParaRPr lang="en-US" sz="2500" spc="50">
              <a:solidFill>
                <a:srgbClr val="212423"/>
              </a:solidFill>
              <a:latin typeface="Montserrat" panose="00000500000000000000"/>
            </a:endParaRPr>
          </a:p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 panose="00000500000000000000"/>
              </a:rPr>
              <a:t>Betterment of local communities</a:t>
            </a:r>
            <a:endParaRPr lang="en-US" sz="2500" spc="50">
              <a:solidFill>
                <a:srgbClr val="212423"/>
              </a:solidFill>
              <a:latin typeface="Montserrat" panose="00000500000000000000"/>
            </a:endParaRPr>
          </a:p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212423"/>
                </a:solidFill>
                <a:latin typeface="Montserrat" panose="00000500000000000000"/>
              </a:rPr>
              <a:t>Responsibility to provide returns to shareholders</a:t>
            </a:r>
            <a:endParaRPr lang="en-US" sz="2500" spc="50">
              <a:solidFill>
                <a:srgbClr val="212423"/>
              </a:solidFill>
              <a:latin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33057" y="7374242"/>
            <a:ext cx="3821886" cy="224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To be an excellent company that enjoys the trust</a:t>
            </a:r>
            <a:endParaRPr lang="en-US" sz="2500" spc="49">
              <a:solidFill>
                <a:srgbClr val="FFFFFF"/>
              </a:solidFill>
              <a:latin typeface="Montserrat" panose="00000500000000000000"/>
            </a:endParaRPr>
          </a:p>
          <a:p>
            <a:pPr algn="ctr">
              <a:lnSpc>
                <a:spcPts val="3500"/>
              </a:lnSpc>
            </a:pP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and highest regard from all stakeholders</a:t>
            </a:r>
            <a:endParaRPr lang="en-US" sz="2500" spc="49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88028" y="7374242"/>
            <a:ext cx="3808741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MY" altLang="en-US" sz="2500" spc="49">
                <a:solidFill>
                  <a:srgbClr val="FFFFFF"/>
                </a:solidFill>
                <a:latin typeface="Montserrat" panose="00000500000000000000"/>
              </a:rPr>
              <a:t>Ultimately for contribution to biodiversity conservation.</a:t>
            </a:r>
            <a:endParaRPr lang="en-MY" altLang="en-US" sz="2500" spc="49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678746" y="3897906"/>
            <a:ext cx="493050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2940" spc="58">
                <a:solidFill>
                  <a:srgbClr val="263F6B"/>
                </a:solidFill>
                <a:latin typeface="Montserrat Ultra-Bold" panose="00000900000000000000"/>
              </a:rPr>
              <a:t>Philosophy</a:t>
            </a:r>
            <a:endParaRPr lang="en-US" sz="2940" spc="58">
              <a:solidFill>
                <a:srgbClr val="263F6B"/>
              </a:solidFill>
              <a:latin typeface="Montserrat Ultra-Bold" panose="0000090000000000000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3487400" y="3245485"/>
            <a:ext cx="4626610" cy="2600960"/>
            <a:chOff x="1704" y="9987"/>
            <a:chExt cx="7286" cy="4096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1704" y="11233"/>
              <a:ext cx="7286" cy="2851"/>
              <a:chOff x="0" y="0"/>
              <a:chExt cx="1687841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87841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687841" h="660400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336" y="11613"/>
              <a:ext cx="6024" cy="2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spc="49">
                  <a:solidFill>
                    <a:srgbClr val="FFFFFF"/>
                  </a:solidFill>
                  <a:latin typeface="Montserrat" panose="00000500000000000000"/>
                </a:rPr>
                <a:t>Stronger and more socially aware through</a:t>
              </a:r>
              <a:endParaRPr lang="en-US" sz="2500" spc="49">
                <a:solidFill>
                  <a:srgbClr val="FFFFFF"/>
                </a:solidFill>
                <a:latin typeface="Montserrat" panose="00000500000000000000"/>
              </a:endParaRPr>
            </a:p>
            <a:p>
              <a:pPr algn="ctr">
                <a:lnSpc>
                  <a:spcPts val="3500"/>
                </a:lnSpc>
              </a:pPr>
              <a:r>
                <a:rPr lang="en-US" sz="2500" spc="49">
                  <a:solidFill>
                    <a:srgbClr val="FFFFFF"/>
                  </a:solidFill>
                  <a:latin typeface="Montserrat" panose="00000500000000000000"/>
                </a:rPr>
                <a:t>the wonders of science</a:t>
              </a:r>
              <a:endParaRPr lang="en-US" sz="2500" spc="49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592" y="9987"/>
              <a:ext cx="5511" cy="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0"/>
                </a:lnSpc>
              </a:pPr>
              <a:r>
                <a:rPr lang="en-US" sz="2940" spc="58">
                  <a:solidFill>
                    <a:srgbClr val="263F6B"/>
                  </a:solidFill>
                  <a:latin typeface="Montserrat Ultra-Bold" panose="00000900000000000000"/>
                </a:rPr>
                <a:t>Mission</a:t>
              </a:r>
              <a:endParaRPr lang="en-US" sz="2940" spc="58">
                <a:solidFill>
                  <a:srgbClr val="263F6B"/>
                </a:solidFill>
                <a:latin typeface="Montserrat Ultra-Bold" panose="0000090000000000000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394402" y="6341995"/>
            <a:ext cx="349919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2940" spc="58">
                <a:solidFill>
                  <a:srgbClr val="263F6B"/>
                </a:solidFill>
                <a:latin typeface="Montserrat Ultra-Bold" panose="00000900000000000000"/>
              </a:rPr>
              <a:t>Vision</a:t>
            </a:r>
            <a:endParaRPr lang="en-US" sz="2940" spc="58">
              <a:solidFill>
                <a:srgbClr val="263F6B"/>
              </a:solidFill>
              <a:latin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142800" y="6341995"/>
            <a:ext cx="349919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2940" spc="58">
                <a:solidFill>
                  <a:srgbClr val="263F6B"/>
                </a:solidFill>
                <a:latin typeface="Montserrat Ultra-Bold" panose="00000900000000000000"/>
              </a:rPr>
              <a:t>Goals</a:t>
            </a:r>
            <a:endParaRPr lang="en-US" sz="2940" spc="58">
              <a:solidFill>
                <a:srgbClr val="263F6B"/>
              </a:solidFill>
              <a:latin typeface="Montserrat Ultra-Bold" panose="00000900000000000000"/>
            </a:endParaRPr>
          </a:p>
        </p:txBody>
      </p:sp>
      <p:pic>
        <p:nvPicPr>
          <p:cNvPr id="24" name="Picture 23" descr="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" y="5067300"/>
            <a:ext cx="4997450" cy="5140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roduct"/>
          <p:cNvPicPr>
            <a:picLocks noChangeAspect="1"/>
          </p:cNvPicPr>
          <p:nvPr/>
        </p:nvPicPr>
        <p:blipFill>
          <a:blip r:embed="rId1"/>
          <a:srcRect t="63100"/>
          <a:stretch>
            <a:fillRect/>
          </a:stretch>
        </p:blipFill>
        <p:spPr>
          <a:xfrm>
            <a:off x="12128500" y="2247900"/>
            <a:ext cx="6080125" cy="29210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1753206">
            <a:off x="-1129179" y="4502311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5" name="Group 5"/>
          <p:cNvGrpSpPr/>
          <p:nvPr/>
        </p:nvGrpSpPr>
        <p:grpSpPr>
          <a:xfrm rot="0">
            <a:off x="12632690" y="7447915"/>
            <a:ext cx="4542155" cy="2564130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220970" y="1104900"/>
            <a:ext cx="8094345" cy="7768590"/>
          </a:xfrm>
          <a:custGeom>
            <a:avLst/>
            <a:gdLst/>
            <a:ahLst/>
            <a:cxnLst/>
            <a:rect l="l" t="t" r="r" b="b"/>
            <a:pathLst>
              <a:path w="6977156" h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07239">
            <a:off x="10339641" y="77968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707239" flipH="1" flipV="1">
            <a:off x="6064753" y="21183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07965" y="3652520"/>
            <a:ext cx="8007350" cy="382397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70"/>
              </a:lnSpc>
            </a:pPr>
            <a:r>
              <a:rPr lang="en-US" sz="8235" spc="-485">
                <a:solidFill>
                  <a:srgbClr val="FFFFFF"/>
                </a:solidFill>
                <a:latin typeface="Montserrat Ultra-Bold Italics" panose="00000900000000000000"/>
              </a:rPr>
              <a:t>COMPANY </a:t>
            </a:r>
            <a:r>
              <a:rPr lang="en-MY" altLang="en-US" sz="8235" spc="-485">
                <a:solidFill>
                  <a:srgbClr val="FFFFFF"/>
                </a:solidFill>
                <a:latin typeface="Montserrat Ultra-Bold Italics" panose="00000900000000000000"/>
              </a:rPr>
              <a:t>BACKGROUND</a:t>
            </a:r>
            <a:endParaRPr lang="en-MY" altLang="en-US" sz="8235" spc="-485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0999" y="1628775"/>
            <a:ext cx="4626610" cy="4018280"/>
            <a:chOff x="600" y="2565"/>
            <a:chExt cx="7286" cy="6328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600" y="2565"/>
              <a:ext cx="7286" cy="6328"/>
              <a:chOff x="-255748" y="0"/>
              <a:chExt cx="1687841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255748" y="0"/>
                <a:ext cx="1687841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687841" h="660400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232" y="2946"/>
              <a:ext cx="6024" cy="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spc="49">
                  <a:solidFill>
                    <a:srgbClr val="212423"/>
                  </a:solidFill>
                  <a:latin typeface="Montserrat" panose="00000500000000000000"/>
                </a:rPr>
                <a:t>Taiyo Yuden Co., Ltd. (太陽誘電株式会社, Taiyō Yūden Kabushiki-gaisha, translated as Sun Dielectric Co., Ltd.) is a Japanese materials and electronics company</a:t>
              </a:r>
              <a:endParaRPr lang="en-US" sz="2500" spc="49">
                <a:solidFill>
                  <a:srgbClr val="212423"/>
                </a:solidFill>
                <a:latin typeface="Montserrat" panose="0000050000000000000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33446" y="7689578"/>
            <a:ext cx="3824986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pc="49">
                <a:solidFill>
                  <a:srgbClr val="212423"/>
                </a:solidFill>
                <a:latin typeface="Montserrat" panose="00000500000000000000"/>
              </a:rPr>
              <a:t>Taiyo Yuden (Malaysia) SDN. BHD.</a:t>
            </a:r>
            <a:endParaRPr lang="en-US" sz="2500" spc="49">
              <a:solidFill>
                <a:srgbClr val="212423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pc="49">
                <a:solidFill>
                  <a:srgbClr val="212423"/>
                </a:solidFill>
                <a:latin typeface="Montserrat" panose="00000500000000000000"/>
              </a:rPr>
              <a:t>Taiyo Yuden (Sarawak) Sdn. Bhd..</a:t>
            </a:r>
            <a:endParaRPr lang="en-US" sz="2500" spc="49">
              <a:solidFill>
                <a:srgbClr val="212423"/>
              </a:solidFill>
              <a:latin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54071" y="6362751"/>
            <a:ext cx="3824986" cy="98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2940" spc="58">
                <a:solidFill>
                  <a:srgbClr val="FFFFFF"/>
                </a:solidFill>
                <a:latin typeface="Montserrat Ultra-Bold" panose="00000900000000000000"/>
              </a:rPr>
              <a:t>Geographical</a:t>
            </a:r>
            <a:r>
              <a:rPr lang="en-MY" altLang="en-US" sz="2940" spc="58">
                <a:solidFill>
                  <a:srgbClr val="FFFFFF"/>
                </a:solidFill>
                <a:latin typeface="Montserrat Ultra-Bold" panose="00000900000000000000"/>
              </a:rPr>
              <a:t> </a:t>
            </a:r>
            <a:r>
              <a:rPr lang="en-US" sz="2940" spc="58">
                <a:solidFill>
                  <a:srgbClr val="FFFFFF"/>
                </a:solidFill>
                <a:latin typeface="Montserrat Ultra-Bold" panose="00000900000000000000"/>
              </a:rPr>
              <a:t>Location </a:t>
            </a:r>
            <a:endParaRPr lang="en-US" sz="2940" spc="58">
              <a:solidFill>
                <a:srgbClr val="FFFFFF"/>
              </a:solidFill>
              <a:latin typeface="Montserrat Ultra-Bold" panose="00000900000000000000"/>
            </a:endParaRPr>
          </a:p>
        </p:txBody>
      </p:sp>
      <p:pic>
        <p:nvPicPr>
          <p:cNvPr id="15" name="Picture 14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76300"/>
            <a:ext cx="4530090" cy="513080"/>
          </a:xfrm>
          <a:prstGeom prst="rect">
            <a:avLst/>
          </a:prstGeom>
        </p:spPr>
      </p:pic>
      <p:grpSp>
        <p:nvGrpSpPr>
          <p:cNvPr id="17" name="Group 5"/>
          <p:cNvGrpSpPr/>
          <p:nvPr/>
        </p:nvGrpSpPr>
        <p:grpSpPr>
          <a:xfrm rot="0">
            <a:off x="13182600" y="1028700"/>
            <a:ext cx="4542155" cy="884555"/>
            <a:chOff x="0" y="0"/>
            <a:chExt cx="1687841" cy="660400"/>
          </a:xfrm>
        </p:grpSpPr>
        <p:sp>
          <p:nvSpPr>
            <p:cNvPr id="18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2"/>
          <p:cNvSpPr txBox="1"/>
          <p:nvPr/>
        </p:nvSpPr>
        <p:spPr>
          <a:xfrm>
            <a:off x="13625266" y="1257028"/>
            <a:ext cx="382498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ctr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500" spc="49">
                <a:solidFill>
                  <a:srgbClr val="212423"/>
                </a:solidFill>
                <a:latin typeface="Montserrat" panose="00000500000000000000"/>
              </a:rPr>
              <a:t>Capacitors</a:t>
            </a:r>
            <a:endParaRPr lang="en-US" sz="2500" spc="49">
              <a:solidFill>
                <a:srgbClr val="212423"/>
              </a:solidFill>
              <a:latin typeface="Montserrat" panose="00000500000000000000"/>
            </a:endParaRPr>
          </a:p>
        </p:txBody>
      </p:sp>
      <p:sp>
        <p:nvSpPr>
          <p:cNvPr id="20" name="TextBox 14"/>
          <p:cNvSpPr txBox="1"/>
          <p:nvPr/>
        </p:nvSpPr>
        <p:spPr>
          <a:xfrm>
            <a:off x="13563671" y="342951"/>
            <a:ext cx="3824986" cy="49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825"/>
              </a:lnSpc>
            </a:pPr>
            <a:r>
              <a:rPr lang="en-MY" sz="2940" spc="58">
                <a:solidFill>
                  <a:srgbClr val="FFFFFF"/>
                </a:solidFill>
                <a:latin typeface="Montserrat Ultra-Bold" panose="00000900000000000000"/>
              </a:rPr>
              <a:t>The Product</a:t>
            </a:r>
            <a:r>
              <a:rPr lang="en-US" sz="2940" spc="58">
                <a:solidFill>
                  <a:srgbClr val="FFFFFF"/>
                </a:solidFill>
                <a:latin typeface="Montserrat Ultra-Bold" panose="00000900000000000000"/>
              </a:rPr>
              <a:t> </a:t>
            </a:r>
            <a:endParaRPr lang="en-US" sz="2940" spc="58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436880" y="5898515"/>
            <a:ext cx="4626610" cy="2623820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3" name="TextBox 11"/>
          <p:cNvSpPr txBox="1"/>
          <p:nvPr/>
        </p:nvSpPr>
        <p:spPr>
          <a:xfrm>
            <a:off x="838200" y="6140450"/>
            <a:ext cx="3824986" cy="224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500"/>
              </a:lnSpc>
            </a:pPr>
            <a:r>
              <a:rPr lang="en-US" sz="2500" spc="49">
                <a:solidFill>
                  <a:srgbClr val="212423"/>
                </a:solidFill>
                <a:latin typeface="Montserrat" panose="00000500000000000000"/>
              </a:rPr>
              <a:t>Taiyo Yuden was established by Hikohachi Sato on March 23, 1950, in Suginami, Tokyo.</a:t>
            </a:r>
            <a:endParaRPr lang="en-US" sz="2500" spc="49">
              <a:solidFill>
                <a:srgbClr val="212423"/>
              </a:solidFill>
              <a:latin typeface="Montserrat" panose="00000500000000000000"/>
            </a:endParaRPr>
          </a:p>
        </p:txBody>
      </p:sp>
      <p:sp>
        <p:nvSpPr>
          <p:cNvPr id="26" name="Freeform 9"/>
          <p:cNvSpPr/>
          <p:nvPr/>
        </p:nvSpPr>
        <p:spPr>
          <a:xfrm rot="19892761" flipV="1">
            <a:off x="10993623" y="1758323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0">
            <a:off x="2726348" y="5922707"/>
            <a:ext cx="511382" cy="51138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25195" y="6809105"/>
            <a:ext cx="4112895" cy="3013710"/>
            <a:chOff x="0" y="0"/>
            <a:chExt cx="1500474" cy="10591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4006465" y="2702647"/>
            <a:ext cx="4113110" cy="2903329"/>
            <a:chOff x="0" y="0"/>
            <a:chExt cx="1500474" cy="1059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0168426" y="2702647"/>
            <a:ext cx="4113110" cy="2903329"/>
            <a:chOff x="0" y="0"/>
            <a:chExt cx="1500474" cy="10591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5807329" y="5922707"/>
            <a:ext cx="511382" cy="51138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1969290" y="5922707"/>
            <a:ext cx="511382" cy="51138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8888309" y="5922707"/>
            <a:ext cx="511382" cy="51138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7087235" y="6809105"/>
            <a:ext cx="4112895" cy="3095625"/>
            <a:chOff x="0" y="0"/>
            <a:chExt cx="1500474" cy="10591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15050270" y="5922707"/>
            <a:ext cx="511382" cy="511382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2" name="Group 22"/>
          <p:cNvGrpSpPr/>
          <p:nvPr/>
        </p:nvGrpSpPr>
        <p:grpSpPr>
          <a:xfrm rot="0">
            <a:off x="13249406" y="6809379"/>
            <a:ext cx="4113110" cy="2903329"/>
            <a:chOff x="0" y="0"/>
            <a:chExt cx="1500474" cy="10591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925484" y="2146609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561652" y="1510881"/>
            <a:ext cx="1579438" cy="1608687"/>
          </a:xfrm>
          <a:custGeom>
            <a:avLst/>
            <a:gdLst/>
            <a:ahLst/>
            <a:cxnLst/>
            <a:rect l="l" t="t" r="r" b="b"/>
            <a:pathLst>
              <a:path w="1579438" h="1608687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864399" y="4316564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134937" y="1143000"/>
            <a:ext cx="14018125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MY" altLang="en-US" sz="4995" spc="-294">
                <a:solidFill>
                  <a:srgbClr val="263F6B"/>
                </a:solidFill>
                <a:latin typeface="Montserrat Ultra-Bold Italics" panose="00000900000000000000"/>
              </a:rPr>
              <a:t>TRAINING SCOPES</a:t>
            </a:r>
            <a:endParaRPr lang="en-MY" altLang="en-US" sz="4995" spc="-294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61478" y="7207250"/>
            <a:ext cx="3241123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How It Aligns :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442458" y="3100518"/>
            <a:ext cx="3241123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Training Program Overview :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604419" y="3100518"/>
            <a:ext cx="3241123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Work Area :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61478" y="7884795"/>
            <a:ext cx="32411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To develop a web application to manage the data of the process.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006215" y="3935730"/>
            <a:ext cx="3910330" cy="1666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Duration : 6 month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Structure : Acomplish the new project given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91719" y="3695513"/>
            <a:ext cx="3241123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>
              <a:lnSpc>
                <a:spcPts val="3250"/>
              </a:lnSpc>
              <a:buNone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Data Team Management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523439" y="7207250"/>
            <a:ext cx="3241123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Potential Contributions :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685399" y="7207250"/>
            <a:ext cx="3241123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Project :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715879" y="7666049"/>
            <a:ext cx="32411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Seikei Scanning System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Insatsu Printing System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38" name="TextBox 31"/>
          <p:cNvSpPr txBox="1"/>
          <p:nvPr/>
        </p:nvSpPr>
        <p:spPr>
          <a:xfrm>
            <a:off x="7522883" y="8058150"/>
            <a:ext cx="32411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To make the company easier to record the data of the process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 rot="0">
            <a:off x="917575" y="6633845"/>
            <a:ext cx="4098925" cy="3150870"/>
            <a:chOff x="0" y="0"/>
            <a:chExt cx="1500474" cy="1059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5030890" y="3267315"/>
            <a:ext cx="4113110" cy="2903329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3256895" y="3267075"/>
            <a:ext cx="4127500" cy="3300095"/>
            <a:chOff x="0" y="0"/>
            <a:chExt cx="1500474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9144000" y="6633845"/>
            <a:ext cx="4302760" cy="3273425"/>
            <a:chOff x="0" y="0"/>
            <a:chExt cx="1500474" cy="1059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53774" y="8042275"/>
            <a:ext cx="32411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To develop the web application based on the user requirement.</a:t>
            </a:r>
            <a:endParaRPr 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66884" y="4675473"/>
            <a:ext cx="3241123" cy="12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Problem Solving.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Programming.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Designing.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93103" y="4675473"/>
            <a:ext cx="32411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Data more easier to monitorize.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  <a:p>
            <a:pPr marL="342900" indent="-342900" algn="ctr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Work are concise follow the order. 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58580" y="7962900"/>
            <a:ext cx="4634865" cy="1666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ts val="3250"/>
              </a:lnSpc>
              <a:buFont typeface="Arial" panose="020B0604020202020204" pitchFamily="34" charset="0"/>
              <a:buNone/>
            </a:pPr>
            <a:r>
              <a:rPr lang="en-MY" altLang="en-US" sz="2500" spc="50">
                <a:solidFill>
                  <a:srgbClr val="FFFFFF"/>
                </a:solidFill>
                <a:latin typeface="Montserrat" panose="00000500000000000000"/>
              </a:rPr>
              <a:t>Sucessful to develop the web application which curently trial-used by process factory.</a:t>
            </a:r>
            <a:endParaRPr lang="en-MY" altLang="en-US" sz="2500" spc="5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7781" y="7382269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Responsibilities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030890" y="4015467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 panose="00000900000000000000"/>
              </a:rPr>
              <a:t>Skills Acquired</a:t>
            </a:r>
            <a:endParaRPr 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257110" y="4015467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 panose="00000900000000000000"/>
              </a:rPr>
              <a:t>Impact</a:t>
            </a:r>
            <a:endParaRPr 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44000" y="7382269"/>
            <a:ext cx="4113110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 panose="00000900000000000000"/>
              </a:rPr>
              <a:t>Achievements</a:t>
            </a:r>
            <a:endParaRPr 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09600" y="1446530"/>
            <a:ext cx="4596130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MY" altLang="en-US" sz="5880" spc="-346">
                <a:solidFill>
                  <a:srgbClr val="263F6B"/>
                </a:solidFill>
                <a:latin typeface="Montserrat Ultra-Bold Italics" panose="00000900000000000000"/>
              </a:rPr>
              <a:t>WORK EXPERIENCE</a:t>
            </a:r>
            <a:endParaRPr lang="en-MY" altLang="en-US" sz="5880" spc="-346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32" name="AutoShape 32"/>
          <p:cNvSpPr/>
          <p:nvPr/>
        </p:nvSpPr>
        <p:spPr>
          <a:xfrm rot="-2655355">
            <a:off x="2796229" y="5707442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3" name="AutoShape 33"/>
          <p:cNvSpPr/>
          <p:nvPr/>
        </p:nvSpPr>
        <p:spPr>
          <a:xfrm rot="-2655355">
            <a:off x="11322168" y="578300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4" name="AutoShape 34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5" name="AutoShape 3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6" name="AutoShape 36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7231243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00059" y="701299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86333" y="1171575"/>
            <a:ext cx="10673482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6490"/>
              </a:lnSpc>
            </a:pPr>
            <a:r>
              <a:rPr 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PROJECT </a:t>
            </a:r>
            <a:r>
              <a:rPr lang="en-MY" altLang="en-US" sz="6625" spc="-390">
                <a:solidFill>
                  <a:srgbClr val="263F6B"/>
                </a:solidFill>
                <a:latin typeface="Montserrat Ultra-Bold Italics" panose="00000900000000000000"/>
              </a:rPr>
              <a:t>SKETCHING</a:t>
            </a:r>
            <a:endParaRPr lang="en-MY" altLang="en-US" sz="6625" spc="-390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8" name="AutoShape 8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9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 rot="0">
            <a:off x="228600" y="2171700"/>
            <a:ext cx="17931130" cy="7846695"/>
            <a:chOff x="0" y="0"/>
            <a:chExt cx="1500474" cy="1059142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057275" y="2920365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Seikei Scanning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1" name="TextBox 29"/>
          <p:cNvSpPr txBox="1"/>
          <p:nvPr/>
        </p:nvSpPr>
        <p:spPr>
          <a:xfrm>
            <a:off x="1066800" y="3993515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Insatsu Printing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990600" y="516128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MSS Calculator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1056640" y="636651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Weighing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990600" y="742950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Seikei Analyze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5" name="TextBox 29"/>
          <p:cNvSpPr txBox="1"/>
          <p:nvPr/>
        </p:nvSpPr>
        <p:spPr>
          <a:xfrm>
            <a:off x="990600" y="8724900"/>
            <a:ext cx="5172710" cy="697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indent="-342900" algn="l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MY" altLang="en-US" sz="2500" spc="50">
                <a:solidFill>
                  <a:srgbClr val="FFFFFF"/>
                </a:solidFill>
                <a:latin typeface="Montserrat Ultra-Bold" panose="00000900000000000000"/>
              </a:rPr>
              <a:t>Haigou Tokou System</a:t>
            </a:r>
            <a:endParaRPr lang="en-MY" altLang="en-US" sz="2500" spc="50">
              <a:solidFill>
                <a:srgbClr val="FFFFFF"/>
              </a:solidFill>
              <a:latin typeface="Montserrat Ultra-Bold" panose="00000900000000000000"/>
            </a:endParaRPr>
          </a:p>
        </p:txBody>
      </p:sp>
      <p:pic>
        <p:nvPicPr>
          <p:cNvPr id="16" name="Picture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0" y="2529205"/>
            <a:ext cx="1174115" cy="1174115"/>
          </a:xfrm>
          <a:prstGeom prst="rect">
            <a:avLst/>
          </a:prstGeom>
        </p:spPr>
      </p:pic>
      <p:pic>
        <p:nvPicPr>
          <p:cNvPr id="17" name="Picture 16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2529205"/>
            <a:ext cx="1252220" cy="955040"/>
          </a:xfrm>
          <a:prstGeom prst="rect">
            <a:avLst/>
          </a:prstGeom>
        </p:spPr>
      </p:pic>
      <p:pic>
        <p:nvPicPr>
          <p:cNvPr id="18" name="Picture 17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2626995"/>
            <a:ext cx="920115" cy="852805"/>
          </a:xfrm>
          <a:prstGeom prst="rect">
            <a:avLst/>
          </a:prstGeom>
        </p:spPr>
      </p:pic>
      <p:pic>
        <p:nvPicPr>
          <p:cNvPr id="19" name="Picture 18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745" y="2400300"/>
            <a:ext cx="1431290" cy="1071880"/>
          </a:xfrm>
          <a:prstGeom prst="rect">
            <a:avLst/>
          </a:prstGeom>
        </p:spPr>
      </p:pic>
      <p:pic>
        <p:nvPicPr>
          <p:cNvPr id="20" name="Picture 19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3809365"/>
            <a:ext cx="1066165" cy="1066165"/>
          </a:xfrm>
          <a:prstGeom prst="rect">
            <a:avLst/>
          </a:prstGeom>
        </p:spPr>
      </p:pic>
      <p:pic>
        <p:nvPicPr>
          <p:cNvPr id="21" name="Picture 20" descr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4185" y="2476500"/>
            <a:ext cx="2085340" cy="1086485"/>
          </a:xfrm>
          <a:prstGeom prst="rect">
            <a:avLst/>
          </a:prstGeom>
        </p:spPr>
      </p:pic>
      <p:pic>
        <p:nvPicPr>
          <p:cNvPr id="22" name="Picture 2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763010"/>
            <a:ext cx="1020445" cy="1020445"/>
          </a:xfrm>
          <a:prstGeom prst="rect">
            <a:avLst/>
          </a:prstGeom>
        </p:spPr>
      </p:pic>
      <p:pic>
        <p:nvPicPr>
          <p:cNvPr id="23" name="Picture 22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3778885"/>
            <a:ext cx="1431290" cy="1071880"/>
          </a:xfrm>
          <a:prstGeom prst="rect">
            <a:avLst/>
          </a:prstGeom>
        </p:spPr>
      </p:pic>
      <p:pic>
        <p:nvPicPr>
          <p:cNvPr id="24" name="Picture 23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4991100"/>
            <a:ext cx="1066165" cy="1066165"/>
          </a:xfrm>
          <a:prstGeom prst="rect">
            <a:avLst/>
          </a:prstGeom>
        </p:spPr>
      </p:pic>
      <p:pic>
        <p:nvPicPr>
          <p:cNvPr id="25" name="Picture 2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991100"/>
            <a:ext cx="1020445" cy="1020445"/>
          </a:xfrm>
          <a:prstGeom prst="rect">
            <a:avLst/>
          </a:prstGeom>
        </p:spPr>
      </p:pic>
      <p:pic>
        <p:nvPicPr>
          <p:cNvPr id="26" name="Picture 25" descr="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7391400"/>
            <a:ext cx="1097280" cy="1097280"/>
          </a:xfrm>
          <a:prstGeom prst="rect">
            <a:avLst/>
          </a:prstGeom>
        </p:spPr>
      </p:pic>
      <p:pic>
        <p:nvPicPr>
          <p:cNvPr id="27" name="Picture 2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6134100"/>
            <a:ext cx="1020445" cy="1020445"/>
          </a:xfrm>
          <a:prstGeom prst="rect">
            <a:avLst/>
          </a:prstGeom>
        </p:spPr>
      </p:pic>
      <p:pic>
        <p:nvPicPr>
          <p:cNvPr id="28" name="Picture 27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6134100"/>
            <a:ext cx="920115" cy="852805"/>
          </a:xfrm>
          <a:prstGeom prst="rect">
            <a:avLst/>
          </a:prstGeom>
        </p:spPr>
      </p:pic>
      <p:pic>
        <p:nvPicPr>
          <p:cNvPr id="30" name="Picture 29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6120130"/>
            <a:ext cx="1431290" cy="1071880"/>
          </a:xfrm>
          <a:prstGeom prst="rect">
            <a:avLst/>
          </a:prstGeom>
        </p:spPr>
      </p:pic>
      <p:pic>
        <p:nvPicPr>
          <p:cNvPr id="31" name="Picture 30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7384415"/>
            <a:ext cx="1020445" cy="1020445"/>
          </a:xfrm>
          <a:prstGeom prst="rect">
            <a:avLst/>
          </a:prstGeom>
        </p:spPr>
      </p:pic>
      <p:pic>
        <p:nvPicPr>
          <p:cNvPr id="32" name="Picture 3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8597265"/>
            <a:ext cx="1174115" cy="1174115"/>
          </a:xfrm>
          <a:prstGeom prst="rect">
            <a:avLst/>
          </a:prstGeom>
        </p:spPr>
      </p:pic>
      <p:pic>
        <p:nvPicPr>
          <p:cNvPr id="33" name="Picture 32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8688070"/>
            <a:ext cx="1431290" cy="1071880"/>
          </a:xfrm>
          <a:prstGeom prst="rect">
            <a:avLst/>
          </a:prstGeom>
        </p:spPr>
      </p:pic>
      <p:pic>
        <p:nvPicPr>
          <p:cNvPr id="34" name="Picture 33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555" y="8633460"/>
            <a:ext cx="1252220" cy="955040"/>
          </a:xfrm>
          <a:prstGeom prst="rect">
            <a:avLst/>
          </a:prstGeom>
        </p:spPr>
      </p:pic>
      <p:pic>
        <p:nvPicPr>
          <p:cNvPr id="35" name="Picture 34" descr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800" y="8597265"/>
            <a:ext cx="2085340" cy="1086485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7090410" y="30099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9144635" y="30099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1430000" y="30353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3752830" y="30353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62800" y="4330065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842375" y="43815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065010" y="553466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629400" y="66167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8915400" y="66167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486525" y="7882255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05600" y="921131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763000" y="91821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0748645" y="9156700"/>
            <a:ext cx="453390" cy="25400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4143</Words>
  <Application>WPS Presentation</Application>
  <PresentationFormat>On-screen Show (4:3)</PresentationFormat>
  <Paragraphs>205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SimSun</vt:lpstr>
      <vt:lpstr>Wingdings</vt:lpstr>
      <vt:lpstr>Montserrat Ultra-Bold Italics</vt:lpstr>
      <vt:lpstr>Montserrat Italics</vt:lpstr>
      <vt:lpstr>Arial</vt:lpstr>
      <vt:lpstr>Montserrat</vt:lpstr>
      <vt:lpstr>Montserrat Ultra-Bold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</cp:lastModifiedBy>
  <cp:revision>11</cp:revision>
  <dcterms:created xsi:type="dcterms:W3CDTF">2006-08-16T00:00:00Z</dcterms:created>
  <dcterms:modified xsi:type="dcterms:W3CDTF">2024-01-24T13:18:31Z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0063B95420A04E55BE65615C0226CDCF_12</vt:lpwstr>
  </property>
  <property fmtid="{D5CDD505-2E9C-101B-9397-08002B2CF9AE}" pid="3" name="KSOProductBuildVer">
    <vt:lpwstr>1033-12.2.0.13431</vt:lpwstr>
  </property>
</Properties>
</file>